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47" r:id="rId2"/>
    <p:sldId id="530" r:id="rId3"/>
    <p:sldId id="535" r:id="rId4"/>
    <p:sldId id="53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491" r:id="rId16"/>
    <p:sldId id="547" r:id="rId17"/>
  </p:sldIdLst>
  <p:sldSz cx="9144000" cy="5143500" type="screen16x9"/>
  <p:notesSz cx="6858000" cy="9144000"/>
  <p:embeddedFontLst>
    <p:embeddedFont>
      <p:font typeface="Open Sans bold" panose="020B0604020202020204" charset="0"/>
      <p:bold r:id="rId20"/>
    </p:embeddedFont>
    <p:embeddedFont>
      <p:font typeface="Open Sans Semibold" panose="020B0604020202020204" charset="0"/>
      <p:bold r:id="rId21"/>
      <p:boldItalic r:id="rId22"/>
    </p:embeddedFont>
    <p:embeddedFont>
      <p:font typeface="Franklin Gothic Demi Cond" panose="020B0706030402020204" pitchFamily="34" charset="0"/>
      <p:regular r:id="rId23"/>
    </p:embeddedFont>
    <p:embeddedFont>
      <p:font typeface="Open Sans Extrabold" panose="020B0604020202020204" charset="0"/>
      <p:bold r:id="rId24"/>
      <p:bold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  <p:embeddedFont>
      <p:font typeface="PT Sans" panose="020B0604020202020204" charset="-52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MS PGothic" panose="020B0600070205080204" pitchFamily="34" charset="-128"/>
      <p:regular r:id="rId4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CSS Transforms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en-US" sz="1400" dirty="0" smtClean="0">
                <a:latin typeface="+mj-lt"/>
              </a:rPr>
              <a:t>3D-</a:t>
            </a:r>
            <a:r>
              <a:rPr lang="ru-RU" sz="1400" dirty="0" smtClean="0">
                <a:latin typeface="+mj-lt"/>
              </a:rPr>
              <a:t>преобразования </a:t>
            </a:r>
            <a:r>
              <a:rPr lang="en-US" sz="1400" dirty="0" smtClean="0">
                <a:latin typeface="+mj-lt"/>
              </a:rPr>
              <a:t>CSS</a:t>
            </a:r>
            <a:endParaRPr lang="en-US" sz="1400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CSS позволяет форматировать элементы с помощью 3D-преобразований.</a:t>
            </a:r>
          </a:p>
          <a:p>
            <a:endParaRPr lang="ru-RU" sz="1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rotateX () </a:t>
            </a:r>
            <a:r>
              <a:rPr lang="ru-RU" sz="1400" dirty="0" smtClean="0"/>
              <a:t>вращает элемент вокруг своей оси X в заданной степени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rotateY () </a:t>
            </a:r>
            <a:r>
              <a:rPr lang="ru-RU" sz="1400" dirty="0" smtClean="0"/>
              <a:t>вращает элемент вокруг своей оси Y в заданной степени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rotateZ () </a:t>
            </a:r>
            <a:r>
              <a:rPr lang="ru-RU" sz="1400" dirty="0" smtClean="0"/>
              <a:t>вращает элемент вокруг своей оси Z в заданной степени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CSS Transitions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dirty="0" smtClean="0">
                <a:latin typeface="+mj-lt"/>
              </a:rPr>
              <a:t>Переходы CSS</a:t>
            </a:r>
            <a:endParaRPr lang="en-US" sz="1400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Переходы CSS позволяют вам изменять значения свойств плавно (от одного значения к другому) в течение заданной продолжительности.</a:t>
            </a:r>
          </a:p>
          <a:p>
            <a:r>
              <a:rPr lang="ru-RU" sz="1400" dirty="0" smtClean="0"/>
              <a:t>Чтобы создать эффект перехода, вы должны указать две вещи: 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свойство CSS, которое вы хотите добавить 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продолжительность эффекта </a:t>
            </a:r>
          </a:p>
          <a:p>
            <a:pPr>
              <a:buFont typeface="Arial" pitchFamily="34" charset="0"/>
              <a:buChar char="•"/>
            </a:pPr>
            <a:endParaRPr lang="ru-RU" sz="1400" dirty="0" smtClean="0"/>
          </a:p>
          <a:p>
            <a:r>
              <a:rPr lang="ru-RU" sz="1400" dirty="0" smtClean="0">
                <a:solidFill>
                  <a:srgbClr val="FF0000"/>
                </a:solidFill>
              </a:rPr>
              <a:t>Кривая скорости перехода (</a:t>
            </a:r>
            <a:r>
              <a:rPr lang="en-US" sz="1400" dirty="0" smtClean="0">
                <a:solidFill>
                  <a:srgbClr val="FF0000"/>
                </a:solidFill>
              </a:rPr>
              <a:t>Speed Curve of the Transition</a:t>
            </a:r>
            <a:r>
              <a:rPr lang="ru-RU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 smtClean="0"/>
              <a:t>transition-timing-function </a:t>
            </a:r>
            <a:r>
              <a:rPr lang="ru-RU" sz="1400" dirty="0" smtClean="0"/>
              <a:t>указывает кривую скорости эффекта перехода и может принимать следующие значения: </a:t>
            </a:r>
            <a:r>
              <a:rPr lang="en-US" sz="1400" dirty="0" smtClean="0"/>
              <a:t>ease, linear, ease-in, ease-out, ease-in-out, cubic-bezier(n,n,n,n) </a:t>
            </a: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  <p:pic>
        <p:nvPicPr>
          <p:cNvPr id="7170" name="Picture 2" descr="C:\Users\Nych\Documents\Lightshot\Screenshot_2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435846"/>
            <a:ext cx="3095625" cy="790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CSS Animations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en-US" sz="1400" dirty="0" smtClean="0">
                <a:latin typeface="+mj-lt"/>
              </a:rPr>
              <a:t>CSS-</a:t>
            </a:r>
            <a:r>
              <a:rPr lang="ru-RU" sz="1400" dirty="0" smtClean="0">
                <a:latin typeface="+mj-lt"/>
              </a:rPr>
              <a:t>анимация</a:t>
            </a:r>
            <a:endParaRPr lang="en-US" sz="1400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/>
              <a:t>CSS-анимация позволяет анимацию большинства элементов HTML без использования JavaScript или Flash!</a:t>
            </a:r>
          </a:p>
          <a:p>
            <a:pPr>
              <a:lnSpc>
                <a:spcPct val="150000"/>
              </a:lnSpc>
            </a:pPr>
            <a:endParaRPr lang="ru-RU" sz="1400" dirty="0" smtClean="0"/>
          </a:p>
          <a:p>
            <a:pPr>
              <a:lnSpc>
                <a:spcPct val="150000"/>
              </a:lnSpc>
            </a:pPr>
            <a:r>
              <a:rPr lang="ru-RU" sz="1400" dirty="0" smtClean="0">
                <a:solidFill>
                  <a:srgbClr val="FF0000"/>
                </a:solidFill>
              </a:rPr>
              <a:t>Что такое анимация </a:t>
            </a:r>
            <a:r>
              <a:rPr lang="en-US" sz="1400" dirty="0" smtClean="0">
                <a:solidFill>
                  <a:srgbClr val="FF0000"/>
                </a:solidFill>
              </a:rPr>
              <a:t>CSS? </a:t>
            </a:r>
            <a:endParaRPr lang="ru-RU" sz="1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1400" dirty="0" smtClean="0"/>
              <a:t>Анимация позволяет элементу постепенно меняться от одного стиля к другому. Вы можете изменить столько свойств CSS, сколько хотите, столько раз, сколько хотите. Чтобы использовать анимацию CSS, вы должны сначала указать ключевые точки (</a:t>
            </a:r>
            <a:r>
              <a:rPr lang="en-US" sz="1400" dirty="0" smtClean="0"/>
              <a:t>@keyframes</a:t>
            </a:r>
            <a:r>
              <a:rPr lang="ru-RU" sz="1400" dirty="0" smtClean="0"/>
              <a:t>) для анимации. Ключевые точки (</a:t>
            </a:r>
            <a:r>
              <a:rPr lang="en-US" sz="1400" dirty="0" smtClean="0"/>
              <a:t>@keyframes</a:t>
            </a:r>
            <a:r>
              <a:rPr lang="ru-RU" sz="1400" dirty="0" smtClean="0"/>
              <a:t>) сохраняют, какие стили элемент будет иметь в определенное время.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CSS Animations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dirty="0" smtClean="0">
                <a:latin typeface="+mj-lt"/>
              </a:rPr>
              <a:t>Правило @</a:t>
            </a:r>
            <a:r>
              <a:rPr lang="en-US" sz="1400" dirty="0" smtClean="0">
                <a:latin typeface="+mj-lt"/>
              </a:rPr>
              <a:t>keyframes</a:t>
            </a:r>
            <a:endParaRPr lang="en-US" sz="1400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361493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/>
              <a:t>Когда вы укажете стили CSS внутри правила @keyframes, анимация постепенно изменится с текущего стиля на новый стиль в определенное время. Чтобы анимация работала, вы должны привязать анимацию к элементу.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  <p:pic>
        <p:nvPicPr>
          <p:cNvPr id="8194" name="Picture 2" descr="C:\Users\Nych\Documents\Lightshot\Screenshot_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5996" y="1066800"/>
            <a:ext cx="3886200" cy="3257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CSS Animations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en-US" sz="1400" dirty="0" smtClean="0">
                <a:latin typeface="+mj-lt"/>
              </a:rPr>
              <a:t>CSS-</a:t>
            </a:r>
            <a:r>
              <a:rPr lang="ru-RU" sz="1400" dirty="0" smtClean="0">
                <a:latin typeface="+mj-lt"/>
              </a:rPr>
              <a:t>анимация</a:t>
            </a:r>
            <a:endParaRPr lang="en-US" sz="1400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400" dirty="0" smtClean="0"/>
          </a:p>
          <a:p>
            <a:pPr>
              <a:lnSpc>
                <a:spcPct val="150000"/>
              </a:lnSpc>
            </a:pPr>
            <a:r>
              <a:rPr lang="ru-RU" sz="1400" dirty="0" smtClean="0"/>
              <a:t>Свойство </a:t>
            </a:r>
            <a:r>
              <a:rPr lang="en-US" sz="1400" dirty="0" smtClean="0">
                <a:solidFill>
                  <a:srgbClr val="FF0000"/>
                </a:solidFill>
              </a:rPr>
              <a:t>animation-duration</a:t>
            </a:r>
            <a:r>
              <a:rPr lang="ru-RU" sz="1400" dirty="0" smtClean="0"/>
              <a:t> определяет, сколько времени потребуется анимации для завершения. Если </a:t>
            </a:r>
            <a:r>
              <a:rPr lang="en-US" sz="1400" dirty="0" smtClean="0">
                <a:solidFill>
                  <a:srgbClr val="FF0000"/>
                </a:solidFill>
              </a:rPr>
              <a:t>animation-duration</a:t>
            </a:r>
            <a:r>
              <a:rPr lang="ru-RU" sz="1400" dirty="0" smtClean="0"/>
              <a:t> не указано, анимации не будет, потому что значение по умолчанию равно 0 с (0 секунд).</a:t>
            </a:r>
          </a:p>
          <a:p>
            <a:pPr>
              <a:lnSpc>
                <a:spcPct val="150000"/>
              </a:lnSpc>
            </a:pPr>
            <a:r>
              <a:rPr lang="ru-RU" sz="1400" dirty="0" smtClean="0"/>
              <a:t>Свойство </a:t>
            </a:r>
            <a:r>
              <a:rPr lang="ru-RU" sz="1400" dirty="0" smtClean="0">
                <a:solidFill>
                  <a:srgbClr val="FF0000"/>
                </a:solidFill>
              </a:rPr>
              <a:t>animation-delay</a:t>
            </a:r>
            <a:r>
              <a:rPr lang="ru-RU" sz="1400" dirty="0" smtClean="0"/>
              <a:t> определяет задержку для начала анимации.</a:t>
            </a:r>
          </a:p>
          <a:p>
            <a:pPr>
              <a:lnSpc>
                <a:spcPct val="150000"/>
              </a:lnSpc>
            </a:pPr>
            <a:r>
              <a:rPr lang="ru-RU" sz="1400" dirty="0" smtClean="0"/>
              <a:t>Свойство </a:t>
            </a:r>
            <a:r>
              <a:rPr lang="ru-RU" sz="1400" dirty="0" smtClean="0">
                <a:solidFill>
                  <a:srgbClr val="FF0000"/>
                </a:solidFill>
              </a:rPr>
              <a:t>animation-iteration-count</a:t>
            </a:r>
            <a:r>
              <a:rPr lang="ru-RU" sz="1400" dirty="0" smtClean="0"/>
              <a:t> указывает количество раз, когда анимация должна запускаться.</a:t>
            </a:r>
          </a:p>
          <a:p>
            <a:pPr>
              <a:lnSpc>
                <a:spcPct val="150000"/>
              </a:lnSpc>
            </a:pPr>
            <a:r>
              <a:rPr lang="ru-RU" sz="1400" dirty="0" smtClean="0"/>
              <a:t>Свойство </a:t>
            </a:r>
            <a:r>
              <a:rPr lang="en-US" sz="1400" dirty="0" smtClean="0">
                <a:solidFill>
                  <a:srgbClr val="FF0000"/>
                </a:solidFill>
              </a:rPr>
              <a:t>animation</a:t>
            </a:r>
            <a:r>
              <a:rPr lang="ru-RU" sz="1400" dirty="0" smtClean="0">
                <a:solidFill>
                  <a:srgbClr val="FF0000"/>
                </a:solidFill>
              </a:rPr>
              <a:t>-direction</a:t>
            </a:r>
            <a:r>
              <a:rPr lang="ru-RU" sz="1400" dirty="0" smtClean="0"/>
              <a:t> определяет, следует ли воспроизводить анимацию вперед, назад или в чередующихся циклах.</a:t>
            </a:r>
          </a:p>
          <a:p>
            <a:pPr>
              <a:lnSpc>
                <a:spcPct val="150000"/>
              </a:lnSpc>
            </a:pPr>
            <a:r>
              <a:rPr lang="ru-RU" sz="1400" dirty="0" smtClean="0"/>
              <a:t>Свойство </a:t>
            </a:r>
            <a:r>
              <a:rPr lang="ru-RU" sz="1400" dirty="0" smtClean="0">
                <a:solidFill>
                  <a:srgbClr val="FF0000"/>
                </a:solidFill>
              </a:rPr>
              <a:t>animation-timing-function</a:t>
            </a:r>
            <a:r>
              <a:rPr lang="ru-RU" sz="1400" dirty="0" smtClean="0"/>
              <a:t> определяет кривую скорости анимации.</a:t>
            </a:r>
          </a:p>
          <a:p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4807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j-lt"/>
              </a:rPr>
              <a:t>Что такое </a:t>
            </a:r>
            <a:r>
              <a:rPr lang="ru-RU" sz="1400" dirty="0" smtClean="0">
                <a:latin typeface="+mj-lt"/>
              </a:rPr>
              <a:t>Sass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 smtClean="0">
                <a:solidFill>
                  <a:srgbClr val="FF0000"/>
                </a:solidFill>
                <a:latin typeface="+mn-lt"/>
              </a:rPr>
              <a:t>Sass</a:t>
            </a:r>
            <a:r>
              <a:rPr lang="ru-RU" sz="1400" dirty="0" smtClean="0">
                <a:latin typeface="+mn-lt"/>
              </a:rPr>
              <a:t>, или «</a:t>
            </a:r>
            <a:r>
              <a:rPr lang="ru-RU" sz="1400" dirty="0" smtClean="0">
                <a:solidFill>
                  <a:srgbClr val="FF0000"/>
                </a:solidFill>
                <a:latin typeface="+mn-lt"/>
              </a:rPr>
              <a:t>Syntactically Awesome StyleSheets</a:t>
            </a:r>
            <a:r>
              <a:rPr lang="ru-RU" sz="1400" dirty="0" smtClean="0">
                <a:latin typeface="+mn-lt"/>
              </a:rPr>
              <a:t>», является языковым расширением CSS. Он добавляет функции, недоступные с использованием базового синтаксиса CSS. Sass упрощает разработчикам упрощать и поддерживать таблицы стилей для своих проектов. Sass может расширить язык CSS, потому что это препроцессор. Он берет код, написанный с использованием синтаксиса Sass, и преобразует его в базовый CSS. Это позволяет создавать переменные, встраивать одни правила CSS в другие, импортировать другие файлы Sass, и т.д. В результате получается более компактный, удобный для чтения код.</a:t>
            </a:r>
            <a:endParaRPr lang="en-US" sz="1400" dirty="0">
              <a:latin typeface="+mn-lt"/>
            </a:endParaRPr>
          </a:p>
        </p:txBody>
      </p:sp>
      <p:pic>
        <p:nvPicPr>
          <p:cNvPr id="2050" name="Picture 2" descr="C:\Users\Nych\Documents\Lightshot\Screenshot_1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0132" y="3529399"/>
            <a:ext cx="1543050" cy="847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dirty="0" smtClean="0">
                <a:latin typeface="+mj-lt"/>
              </a:rPr>
              <a:t>Sass: сохранение данных с помощью Sass переменных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Одна из особенностей Sass, отличная от CSS, - это использование переменных. Они объявляются и устанавливаются для хранения данных. В Sass переменные начинаются с $, за которым следует имя переменной. Вот несколько примеров: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Одним из примеров полезности переменных является то, что ряд элементов должен быть одного цвета. Если этот цвет изменен, единственным местом для редактирования кода является значение переменной.</a:t>
            </a:r>
            <a:endParaRPr lang="en-US" sz="1600" dirty="0">
              <a:latin typeface="+mn-lt"/>
            </a:endParaRPr>
          </a:p>
        </p:txBody>
      </p:sp>
      <p:pic>
        <p:nvPicPr>
          <p:cNvPr id="1026" name="Picture 2" descr="C:\Users\Nych\Documents\Lightshot\Screenshot_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3668" y="1995686"/>
            <a:ext cx="3448050" cy="1809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dirty="0" smtClean="0">
                <a:latin typeface="+mj-lt"/>
              </a:rPr>
              <a:t>Sass: </a:t>
            </a:r>
            <a:r>
              <a:rPr lang="ru-RU" sz="1400" dirty="0" smtClean="0">
                <a:latin typeface="+mj-lt"/>
              </a:rPr>
              <a:t>наследованиее</a:t>
            </a:r>
            <a:r>
              <a:rPr lang="en-US" sz="1400" dirty="0" smtClean="0">
                <a:latin typeface="+mj-lt"/>
              </a:rPr>
              <a:t> CSS </a:t>
            </a:r>
            <a:r>
              <a:rPr lang="ru-RU" sz="1400" dirty="0" smtClean="0">
                <a:latin typeface="+mj-lt"/>
              </a:rPr>
              <a:t>с </a:t>
            </a:r>
            <a:r>
              <a:rPr lang="en-US" sz="1400" dirty="0" smtClean="0">
                <a:latin typeface="+mj-lt"/>
              </a:rPr>
              <a:t>Sass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7113" y="1275606"/>
            <a:ext cx="816178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Sass допускает вложение правил CSS, что является полезным способом организации таблицы стилей.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Для большого проекта в файле CSS будет много строк и правил. Вот где вложенность может помочь организовать ваш код, поместив правила дочернего стиля в соответствующие родительские элементы: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en-US" sz="1600" dirty="0">
              <a:latin typeface="+mn-lt"/>
            </a:endParaRPr>
          </a:p>
        </p:txBody>
      </p:sp>
      <p:pic>
        <p:nvPicPr>
          <p:cNvPr id="3074" name="Picture 2" descr="C:\Users\Nych\Documents\Lightshot\Screenshot_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0092" y="1599642"/>
            <a:ext cx="2266950" cy="2409825"/>
          </a:xfrm>
          <a:prstGeom prst="rect">
            <a:avLst/>
          </a:prstGeom>
          <a:noFill/>
        </p:spPr>
      </p:pic>
      <p:pic>
        <p:nvPicPr>
          <p:cNvPr id="3075" name="Picture 3" descr="C:\Users\Nych\Documents\Lightshot\Screenshot_1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1620" y="1599642"/>
            <a:ext cx="2571750" cy="2409825"/>
          </a:xfrm>
          <a:prstGeom prst="rect">
            <a:avLst/>
          </a:prstGeom>
          <a:noFill/>
        </p:spPr>
      </p:pic>
      <p:sp>
        <p:nvSpPr>
          <p:cNvPr id="10" name="Right Arrow 9"/>
          <p:cNvSpPr/>
          <p:nvPr/>
        </p:nvSpPr>
        <p:spPr>
          <a:xfrm>
            <a:off x="4193958" y="2535746"/>
            <a:ext cx="828092" cy="68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dirty="0" smtClean="0">
                <a:latin typeface="+mj-lt"/>
              </a:rPr>
              <a:t>Sass: многоразовый CSS с помощью Mixins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Sass mixin представляет собой группу объявлений CSS, которые можно использовать повторно в таблице стилей. Новые функции CSS требуют времени, прежде чем они будут полностью приняты и готовы к использованию во всех браузерах. По мере добавления функций в браузеры, правила CSS, использующие их, могут потребоваться вендорные префиксы (</a:t>
            </a:r>
            <a:r>
              <a:rPr lang="ru-RU" sz="1400" dirty="0" smtClean="0">
                <a:solidFill>
                  <a:srgbClr val="FF0000"/>
                </a:solidFill>
              </a:rPr>
              <a:t>Вендорные префиксы — это приставки к названию CSS свойства, которые добавляют производители браузеров для нестандартизированных свойств</a:t>
            </a:r>
            <a:r>
              <a:rPr lang="ru-RU" sz="1400" dirty="0" smtClean="0"/>
              <a:t>). </a:t>
            </a:r>
          </a:p>
          <a:p>
            <a:r>
              <a:rPr lang="en-US" sz="1400" dirty="0" smtClean="0"/>
              <a:t>Mixins </a:t>
            </a:r>
            <a:r>
              <a:rPr lang="ru-RU" sz="1400" dirty="0" smtClean="0"/>
              <a:t>выглядят как функции на CSS:</a:t>
            </a:r>
          </a:p>
        </p:txBody>
      </p:sp>
      <p:pic>
        <p:nvPicPr>
          <p:cNvPr id="4098" name="Picture 2" descr="C:\Users\Nych\Documents\Lightshot\Screenshot_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937599"/>
            <a:ext cx="3524250" cy="132397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33664" y="2460545"/>
            <a:ext cx="4150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Теперь, когда требуется исполбзовать </a:t>
            </a:r>
            <a:r>
              <a:rPr lang="en-US" sz="1400" dirty="0" smtClean="0"/>
              <a:t>box-shadow</a:t>
            </a:r>
            <a:r>
              <a:rPr lang="ru-RU" sz="1400" dirty="0" smtClean="0"/>
              <a:t>, только одна строка, вызывающая mixin, заменяет необходимость вводить все вендорные префиксы. Миксин вызывается с директивой @include:</a:t>
            </a:r>
            <a:endParaRPr lang="en-US" sz="1400" dirty="0"/>
          </a:p>
        </p:txBody>
      </p:sp>
      <p:pic>
        <p:nvPicPr>
          <p:cNvPr id="4099" name="Picture 3" descr="C:\Users\Nych\Documents\Lightshot\Screenshot_1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020" y="3547199"/>
            <a:ext cx="3705225" cy="714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dirty="0" smtClean="0">
                <a:latin typeface="+mj-lt"/>
              </a:rPr>
              <a:t>Sass: многоразовый CSS с помощью Mixins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 Sass mixin представляет собой группу объявлений CSS, которые можно использовать повторно в таблице стилей. Новые функции CSS требуют времени, прежде чем они будут полностью приняты и готовы к использованию во всех браузерах. По мере добавления функций в браузеры, правила CSS, использующие их, могут потребоваться вендорные префиксы (</a:t>
            </a:r>
            <a:r>
              <a:rPr lang="ru-RU" sz="1400" dirty="0" smtClean="0">
                <a:solidFill>
                  <a:srgbClr val="FF0000"/>
                </a:solidFill>
              </a:rPr>
              <a:t>Вендорные префиксы — это приставки к названию CSS свойства, которые добавляют производители браузеров для нестандартизированных свойств</a:t>
            </a:r>
            <a:r>
              <a:rPr lang="ru-RU" sz="1400" dirty="0" smtClean="0"/>
              <a:t>). </a:t>
            </a:r>
          </a:p>
          <a:p>
            <a:r>
              <a:rPr lang="en-US" sz="1400" dirty="0" smtClean="0"/>
              <a:t>Mixins </a:t>
            </a:r>
            <a:r>
              <a:rPr lang="ru-RU" sz="1400" dirty="0" smtClean="0"/>
              <a:t>выглядят как функции на CSS:</a:t>
            </a:r>
          </a:p>
        </p:txBody>
      </p:sp>
      <p:pic>
        <p:nvPicPr>
          <p:cNvPr id="4098" name="Picture 2" descr="C:\Users\Nych\Documents\Lightshot\Screenshot_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937599"/>
            <a:ext cx="3524250" cy="132397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33664" y="2460545"/>
            <a:ext cx="4150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Теперь, когда требуется исполбзовать </a:t>
            </a:r>
            <a:r>
              <a:rPr lang="en-US" sz="1400" dirty="0" smtClean="0"/>
              <a:t>box-shadow</a:t>
            </a:r>
            <a:r>
              <a:rPr lang="ru-RU" sz="1400" dirty="0" smtClean="0"/>
              <a:t>, только одна строка, вызывающая mixin, заменяет необходимость вводить все вендорные префиксы. Миксин вызывается с директивой @include:</a:t>
            </a:r>
            <a:endParaRPr lang="en-US" sz="1400" dirty="0"/>
          </a:p>
        </p:txBody>
      </p:sp>
      <p:pic>
        <p:nvPicPr>
          <p:cNvPr id="4099" name="Picture 3" descr="C:\Users\Nych\Documents\Lightshot\Screenshot_1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020" y="3547199"/>
            <a:ext cx="3705225" cy="714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dirty="0" smtClean="0">
                <a:latin typeface="+mj-lt"/>
              </a:rPr>
              <a:t>Sass: Разделяйте свои стили в модули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Модули в Sass - это отдельные файлы, содержащие сегменты кода CSS. Они импортируются и используются в других файлах Sass. Это отличный способ группировать аналогичный код в модуль, чтобы поддерживать его. Имена модулей начинаются с символа подчеркивания (_), который сообщает Sass, что это небольшой сегмент CSS. Кроме того, файлы Sass заканчиваются расширением .scss. Чтобы привести код в частичном файле в другой файл Sass, используйте директиву @import. Например, если все ваши миксины сохранены в частичном имени «_mixins.scss», и они необходимы в файле «main.scss», так их можно использовать в основном файле:</a:t>
            </a:r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Обратите внимание, что подчеркивание не требуется в операторе импорта - </a:t>
            </a:r>
            <a:r>
              <a:rPr lang="en-US" sz="1400" dirty="0" smtClean="0"/>
              <a:t>SASS</a:t>
            </a:r>
            <a:r>
              <a:rPr lang="ru-RU" sz="1400" dirty="0" smtClean="0"/>
              <a:t> понимает, что он является частичным. После частичного импортирования в файл</a:t>
            </a:r>
            <a:r>
              <a:rPr lang="uk-UA" sz="1400" dirty="0" smtClean="0"/>
              <a:t>у</a:t>
            </a:r>
            <a:r>
              <a:rPr lang="ru-RU" sz="1400" dirty="0" smtClean="0"/>
              <a:t> доступны все переменные, миксины и другой </a:t>
            </a:r>
            <a:r>
              <a:rPr lang="en-US" sz="1400" dirty="0" smtClean="0"/>
              <a:t> SASS </a:t>
            </a:r>
            <a:r>
              <a:rPr lang="ru-RU" sz="1400" dirty="0" smtClean="0"/>
              <a:t>код.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  <p:pic>
        <p:nvPicPr>
          <p:cNvPr id="5122" name="Picture 2" descr="C:\Users\Nych\Documents\Lightshot\Screenshot_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" y="2823778"/>
            <a:ext cx="2295525" cy="80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dirty="0" smtClean="0">
                <a:solidFill>
                  <a:srgbClr val="FF0000"/>
                </a:solidFill>
                <a:latin typeface="+mj-lt"/>
              </a:rPr>
              <a:t>Syntactically Awesome StyleSheets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dirty="0" smtClean="0">
                <a:latin typeface="+mj-lt"/>
              </a:rPr>
              <a:t>Sass: Расширьте один набор стилей CSS для другого элемента</a:t>
            </a:r>
            <a:endParaRPr lang="en-US" sz="1400" b="1" dirty="0">
              <a:solidFill>
                <a:srgbClr val="ED3645"/>
              </a:solidFill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У Sass есть функция, называемая расширением, которая упрощает заимствование правил CSS из одного элемента и построение на них в другом. Например, нижний блок правил CSS создает класс .panel. Он имеет фоновый цвет, высоту и границу.</a:t>
            </a:r>
          </a:p>
          <a:p>
            <a:r>
              <a:rPr lang="ru-RU" sz="1400" dirty="0" smtClean="0"/>
              <a:t>Теперь вам нужна другая панель под названием .big-panel. Он имеет те же базовые свойства, что и .panel, но также требует ширину и размера шрифта. Можно скопировать и вставить исходные правила CSS из .panel, но код становится повторяющимся, когда вы добавляете больше типов панелей. Директива extend - это простой способ повторного использования правил для разных элементов:</a:t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.big-panel будет иметь те же свойства, что и .panel, в дополнение к новым стилям.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endParaRPr lang="ru-RU" sz="1400" dirty="0" smtClean="0"/>
          </a:p>
          <a:p>
            <a:r>
              <a:rPr lang="ru-RU" sz="1400" dirty="0" smtClean="0"/>
              <a:t>Обратите внимание, что подчеркивание не требуется в операторе импорта - </a:t>
            </a:r>
            <a:r>
              <a:rPr lang="en-US" sz="1400" dirty="0" smtClean="0"/>
              <a:t>SASS</a:t>
            </a:r>
            <a:r>
              <a:rPr lang="ru-RU" sz="1400" dirty="0" smtClean="0"/>
              <a:t> понимает, что он является частичным. После частичного импортирования в файл</a:t>
            </a:r>
            <a:r>
              <a:rPr lang="uk-UA" sz="1400" dirty="0" smtClean="0"/>
              <a:t>у</a:t>
            </a:r>
            <a:r>
              <a:rPr lang="ru-RU" sz="1400" dirty="0" smtClean="0"/>
              <a:t> доступны все переменные, миксины и другой </a:t>
            </a:r>
            <a:r>
              <a:rPr lang="en-US" sz="1400" dirty="0" smtClean="0"/>
              <a:t> SASS </a:t>
            </a:r>
            <a:r>
              <a:rPr lang="ru-RU" sz="1400" dirty="0" smtClean="0"/>
              <a:t>код.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  <p:pic>
        <p:nvPicPr>
          <p:cNvPr id="6147" name="Picture 3" descr="C:\Users\Nych\Documents\Lightshot\Screenshot_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7644" y="2967794"/>
            <a:ext cx="2343150" cy="1047750"/>
          </a:xfrm>
          <a:prstGeom prst="rect">
            <a:avLst/>
          </a:prstGeom>
          <a:noFill/>
        </p:spPr>
      </p:pic>
      <p:pic>
        <p:nvPicPr>
          <p:cNvPr id="6148" name="Picture 4" descr="C:\Users\Nych\Documents\Lightshot\Screenshot_2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227" y="2967794"/>
            <a:ext cx="1581150" cy="104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+mj-lt"/>
              </a:rPr>
              <a:t>CSS Transforms</a:t>
            </a:r>
            <a:endParaRPr 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en-US" sz="1400" dirty="0" smtClean="0">
                <a:latin typeface="+mn-lt"/>
              </a:rPr>
              <a:t>CSS Transforms</a:t>
            </a:r>
            <a:endParaRPr lang="en-US" sz="14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5018" y="1275606"/>
            <a:ext cx="816178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Трансформ CSS позволяют вам перемещать, поворачивать, масштабировать и изменять элементы. Трансформ (преобразование) - это эффект, который позволяет элементу изменять форму, размер и положение. CSS поддерживает преобразования 2D и 3D.</a:t>
            </a:r>
          </a:p>
          <a:p>
            <a:endParaRPr lang="ru-RU" sz="1400" dirty="0" smtClean="0"/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translate () </a:t>
            </a:r>
            <a:r>
              <a:rPr lang="ru-RU" sz="1400" dirty="0" smtClean="0"/>
              <a:t>перемещает элемент из его текущего положения (в соответствии с параметрами, заданными для оси X и оси Y).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rotate () </a:t>
            </a:r>
            <a:r>
              <a:rPr lang="ru-RU" sz="1400" dirty="0" smtClean="0"/>
              <a:t>вращает элемент по часовой стрелке или против часовой стрелки в соответствии с заданной степенью.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scale () </a:t>
            </a:r>
            <a:r>
              <a:rPr lang="ru-RU" sz="1400" dirty="0" smtClean="0"/>
              <a:t>увеличивает или уменьшает размер элемента (в соответствии с параметрами, заданными для ширины и высоты).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skewX () </a:t>
            </a:r>
            <a:r>
              <a:rPr lang="ru-RU" sz="1400" dirty="0" smtClean="0"/>
              <a:t>перемещает элемент вдоль оси X на заданный угол.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skewY () </a:t>
            </a:r>
            <a:r>
              <a:rPr lang="ru-RU" sz="1400" dirty="0" smtClean="0"/>
              <a:t>искажает элемент вдоль оси Y на заданный угол.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skew () </a:t>
            </a:r>
            <a:r>
              <a:rPr lang="ru-RU" sz="1400" dirty="0" smtClean="0"/>
              <a:t>искажает элемент вдоль оси X и Y по заданным углам.</a:t>
            </a:r>
          </a:p>
          <a:p>
            <a:pPr>
              <a:buFont typeface="Arial" pitchFamily="34" charset="0"/>
              <a:buChar char="•"/>
            </a:pPr>
            <a:r>
              <a:rPr lang="ru-RU" sz="1400" dirty="0" smtClean="0"/>
              <a:t>Метод </a:t>
            </a:r>
            <a:r>
              <a:rPr lang="ru-RU" sz="1400" dirty="0" smtClean="0">
                <a:solidFill>
                  <a:srgbClr val="FF0000"/>
                </a:solidFill>
              </a:rPr>
              <a:t>matrix () </a:t>
            </a:r>
            <a:r>
              <a:rPr lang="ru-RU" sz="1400" dirty="0" smtClean="0"/>
              <a:t>объединяет все методы двумерного преобразования в один. Параметры следующие: matrix (scaleX (), skewY (), skewX (), scaleY (), translateX (), translateY ())</a:t>
            </a:r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  <a:p>
            <a:r>
              <a:rPr lang="ru-RU" sz="1400" dirty="0" smtClean="0"/>
              <a:t/>
            </a:r>
            <a:br>
              <a:rPr lang="ru-RU" sz="1400" dirty="0" smtClean="0"/>
            </a:br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54205</TotalTime>
  <Words>1308</Words>
  <Application>Microsoft Office PowerPoint</Application>
  <PresentationFormat>On-screen Show (16:9)</PresentationFormat>
  <Paragraphs>186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Open Sans Extrabold</vt:lpstr>
      <vt:lpstr>Mission Gothic Black</vt:lpstr>
      <vt:lpstr>Mission Gothic Regular</vt:lpstr>
      <vt:lpstr>Franklin Gothic Book</vt:lpstr>
      <vt:lpstr>Franklin Gothic Medium</vt:lpstr>
      <vt:lpstr>PT Sans</vt:lpstr>
      <vt:lpstr>Tahoma</vt:lpstr>
      <vt:lpstr>Calibri</vt:lpstr>
      <vt:lpstr>Open Sans</vt:lpstr>
      <vt:lpstr>MS PGothic</vt:lpstr>
      <vt:lpstr>Office Theme</vt:lpstr>
      <vt:lpstr>PowerPoint Presentation</vt:lpstr>
      <vt:lpstr>Syntactically Awesome StyleSheets</vt:lpstr>
      <vt:lpstr>Syntactically Awesome StyleSheets</vt:lpstr>
      <vt:lpstr>Syntactically Awesome StyleSheets</vt:lpstr>
      <vt:lpstr>Syntactically Awesome StyleSheets</vt:lpstr>
      <vt:lpstr>Syntactically Awesome StyleSheets</vt:lpstr>
      <vt:lpstr>Syntactically Awesome StyleSheets</vt:lpstr>
      <vt:lpstr>Syntactically Awesome StyleSheets</vt:lpstr>
      <vt:lpstr>CSS Transforms</vt:lpstr>
      <vt:lpstr>CSS Transforms</vt:lpstr>
      <vt:lpstr>CSS Transitions</vt:lpstr>
      <vt:lpstr>CSS Animations</vt:lpstr>
      <vt:lpstr>CSS Animations</vt:lpstr>
      <vt:lpstr>CSS Animations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951</cp:revision>
  <dcterms:created xsi:type="dcterms:W3CDTF">2013-04-14T18:18:29Z</dcterms:created>
  <dcterms:modified xsi:type="dcterms:W3CDTF">2019-04-22T13:39:37Z</dcterms:modified>
</cp:coreProperties>
</file>